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9" r:id="rId9"/>
    <p:sldId id="271" r:id="rId10"/>
    <p:sldId id="272" r:id="rId11"/>
    <p:sldId id="273" r:id="rId12"/>
    <p:sldId id="274" r:id="rId13"/>
    <p:sldId id="275" r:id="rId14"/>
    <p:sldId id="268" r:id="rId15"/>
    <p:sldId id="278" r:id="rId16"/>
    <p:sldId id="279" r:id="rId17"/>
    <p:sldId id="276" r:id="rId18"/>
    <p:sldId id="277" r:id="rId19"/>
    <p:sldId id="281" r:id="rId20"/>
    <p:sldId id="280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17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99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097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05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82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2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48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53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30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C7940-4884-4470-8BDB-5742FFC3A78E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B0E20-22EB-4B91-AB79-91683A6AC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772400" cy="1470025"/>
          </a:xfrm>
        </p:spPr>
        <p:txBody>
          <a:bodyPr/>
          <a:lstStyle/>
          <a:p>
            <a:r>
              <a:rPr lang="en-US" dirty="0" smtClean="0"/>
              <a:t>Wave Particle Duality*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133600"/>
            <a:ext cx="6400800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*Information for this presentation was taken from  ASU PHY 540 and “Chemical Bonding Clarified Through Quantum Mechanics” by George C. </a:t>
            </a:r>
            <a:r>
              <a:rPr lang="en-US" dirty="0" err="1" smtClean="0"/>
              <a:t>Pimemtel</a:t>
            </a:r>
            <a:r>
              <a:rPr lang="en-US" dirty="0" smtClean="0"/>
              <a:t> and Richard D. </a:t>
            </a:r>
            <a:r>
              <a:rPr lang="en-US" dirty="0" err="1" smtClean="0"/>
              <a:t>Spratley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79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for a little derivation =D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2954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1880175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E=h</a:t>
            </a:r>
            <a:r>
              <a:rPr lang="el-GR" sz="3200" dirty="0" smtClean="0"/>
              <a:t>ν</a:t>
            </a:r>
            <a:endParaRPr lang="en-US" sz="32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2387025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</a:t>
            </a:r>
            <a:r>
              <a:rPr lang="el-GR" sz="3200" dirty="0" smtClean="0"/>
              <a:t>ν</a:t>
            </a:r>
            <a:r>
              <a:rPr lang="en-US" sz="3200" dirty="0" smtClean="0"/>
              <a:t>=m</a:t>
            </a:r>
            <a:r>
              <a:rPr lang="el-GR" sz="3200" baseline="-25000" dirty="0" smtClean="0"/>
              <a:t>ν</a:t>
            </a:r>
            <a:r>
              <a:rPr lang="en-US" sz="3200" dirty="0" smtClean="0"/>
              <a:t>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3512127" y="246495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Substitute </a:t>
            </a:r>
            <a:r>
              <a:rPr lang="en-US" sz="2800" dirty="0" smtClean="0"/>
              <a:t>h</a:t>
            </a:r>
            <a:r>
              <a:rPr lang="el-GR" sz="2800" dirty="0" smtClean="0"/>
              <a:t>ν</a:t>
            </a:r>
            <a:r>
              <a:rPr lang="en-US" sz="2800" dirty="0" smtClean="0"/>
              <a:t> for E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1216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for a little derivation =D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2954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1880175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E=h</a:t>
            </a:r>
            <a:r>
              <a:rPr lang="el-GR" sz="3200" dirty="0" smtClean="0"/>
              <a:t>ν</a:t>
            </a:r>
            <a:endParaRPr lang="en-US" sz="32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2387025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</a:t>
            </a:r>
            <a:r>
              <a:rPr lang="el-GR" sz="3200" dirty="0" smtClean="0"/>
              <a:t>ν</a:t>
            </a:r>
            <a:r>
              <a:rPr lang="en-US" sz="3200" dirty="0" smtClean="0"/>
              <a:t>=m</a:t>
            </a:r>
            <a:r>
              <a:rPr lang="el-GR" sz="3200" baseline="-25000" dirty="0" smtClean="0"/>
              <a:t>ν</a:t>
            </a:r>
            <a:r>
              <a:rPr lang="en-US" sz="3200" dirty="0" smtClean="0"/>
              <a:t>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28373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</a:t>
            </a:r>
            <a:r>
              <a:rPr lang="el-GR" sz="3200" baseline="-25000" dirty="0" smtClean="0"/>
              <a:t>ν</a:t>
            </a:r>
            <a:r>
              <a:rPr lang="en-US" sz="3200" baseline="-25000" dirty="0" smtClean="0"/>
              <a:t>=</a:t>
            </a:r>
            <a:r>
              <a:rPr lang="en-US" sz="3200" dirty="0" smtClean="0"/>
              <a:t> h</a:t>
            </a:r>
            <a:r>
              <a:rPr lang="el-GR" sz="3200" dirty="0" smtClean="0"/>
              <a:t>ν</a:t>
            </a:r>
            <a:r>
              <a:rPr lang="en-US" sz="3200" dirty="0" smtClean="0"/>
              <a:t>/</a:t>
            </a:r>
            <a:r>
              <a:rPr lang="en-US" sz="3200" dirty="0" smtClean="0"/>
              <a:t>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81400" y="28373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Rearrange for </a:t>
            </a:r>
            <a:r>
              <a:rPr lang="en-US" sz="2800" dirty="0" smtClean="0"/>
              <a:t>m</a:t>
            </a:r>
            <a:r>
              <a:rPr lang="el-GR" sz="2800" baseline="-25000" dirty="0" smtClean="0"/>
              <a:t>ν</a:t>
            </a:r>
            <a:r>
              <a:rPr lang="en-US" sz="2800" dirty="0" smtClean="0"/>
              <a:t>  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38862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So, now our thought progression looks like this: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2583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126" y="1782770"/>
            <a:ext cx="3048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Light from a hot source is continuous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82770"/>
            <a:ext cx="4696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Matter appears to be continuous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705600" y="831234"/>
            <a:ext cx="734290" cy="935221"/>
            <a:chOff x="6705600" y="831234"/>
            <a:chExt cx="734290" cy="935221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4572000" y="3200400"/>
            <a:ext cx="446809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Atomic theory requires matter to be particulate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76200" y="2914176"/>
                <a:ext cx="3048000" cy="1137619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Light is particulate</a:t>
                </a:r>
              </a:p>
              <a:p>
                <a:pPr algn="ctr"/>
                <a:r>
                  <a:rPr lang="en-US" dirty="0" smtClean="0"/>
                  <a:t>mass: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h𝑣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algn="ctr"/>
                <a:endParaRPr lang="en-US" dirty="0"/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914176"/>
                <a:ext cx="3048000" cy="1137619"/>
              </a:xfrm>
              <a:prstGeom prst="rect">
                <a:avLst/>
              </a:prstGeom>
              <a:blipFill rotWithShape="1">
                <a:blip r:embed="rId2"/>
                <a:stretch>
                  <a:fillRect l="-2988" t="-3704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/>
          <p:cNvGrpSpPr/>
          <p:nvPr/>
        </p:nvGrpSpPr>
        <p:grpSpPr>
          <a:xfrm>
            <a:off x="1302326" y="849789"/>
            <a:ext cx="734290" cy="935221"/>
            <a:chOff x="6705600" y="831234"/>
            <a:chExt cx="734290" cy="93522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705600" y="2265179"/>
            <a:ext cx="734290" cy="935221"/>
            <a:chOff x="6705600" y="831234"/>
            <a:chExt cx="734290" cy="935221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but</a:t>
                </a:r>
                <a:endParaRPr lang="en-US" dirty="0"/>
              </a:p>
            </p:txBody>
          </p:sp>
        </p:grpSp>
        <p:cxnSp>
          <p:nvCxnSpPr>
            <p:cNvPr id="55" name="Straight Arrow Connector 5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581400" y="3352800"/>
            <a:ext cx="685800" cy="457200"/>
            <a:chOff x="6068290" y="1944707"/>
            <a:chExt cx="685800" cy="457200"/>
          </a:xfrm>
        </p:grpSpPr>
        <p:sp>
          <p:nvSpPr>
            <p:cNvPr id="62" name="Oval 61"/>
            <p:cNvSpPr/>
            <p:nvPr/>
          </p:nvSpPr>
          <p:spPr>
            <a:xfrm>
              <a:off x="6096000" y="1944707"/>
              <a:ext cx="6096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068290" y="1984414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and</a:t>
              </a:r>
              <a:endParaRPr lang="en-US" dirty="0"/>
            </a:p>
          </p:txBody>
        </p:sp>
      </p:grpSp>
      <p:cxnSp>
        <p:nvCxnSpPr>
          <p:cNvPr id="64" name="Straight Connector 63"/>
          <p:cNvCxnSpPr/>
          <p:nvPr/>
        </p:nvCxnSpPr>
        <p:spPr>
          <a:xfrm flipV="1">
            <a:off x="4243646" y="3577173"/>
            <a:ext cx="335279" cy="4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3117271" y="3581400"/>
            <a:ext cx="4779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94161" y="4724399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But what about momentum?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087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calls for another derivation ^.^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447800" y="1460212"/>
            <a:ext cx="7848600" cy="584775"/>
            <a:chOff x="1447800" y="1460212"/>
            <a:chExt cx="7848600" cy="5847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TextBox 3"/>
                <p:cNvSpPr txBox="1"/>
                <p:nvPr/>
              </p:nvSpPr>
              <p:spPr>
                <a:xfrm>
                  <a:off x="1447800" y="1460212"/>
                  <a:ext cx="1981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/>
                          </a:rPr>
                          <m:t>𝑝</m:t>
                        </m:r>
                        <m:r>
                          <a:rPr lang="en-US" sz="3200" b="0" i="1" smtClean="0">
                            <a:latin typeface="Cambria Math"/>
                          </a:rPr>
                          <m:t>=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𝑚𝑣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7800" y="1460212"/>
                  <a:ext cx="1981200" cy="584775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TextBox 4"/>
            <p:cNvSpPr txBox="1"/>
            <p:nvPr/>
          </p:nvSpPr>
          <p:spPr>
            <a:xfrm>
              <a:off x="3810000" y="1460212"/>
              <a:ext cx="5486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Momentum = mass </a:t>
              </a:r>
              <a:r>
                <a:rPr lang="en-US" sz="3200" dirty="0"/>
                <a:t>(</a:t>
              </a:r>
              <a:r>
                <a:rPr lang="en-US" sz="3200" dirty="0" smtClean="0"/>
                <a:t>velocity)</a:t>
              </a:r>
              <a:endParaRPr lang="en-US" sz="3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81100" y="2133600"/>
            <a:ext cx="8115300" cy="629222"/>
            <a:chOff x="1181100" y="2133600"/>
            <a:chExt cx="8115300" cy="62922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1181100" y="2133600"/>
                  <a:ext cx="25146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/>
                              </a:rPr>
                              <m:t>𝑣</m:t>
                            </m:r>
                          </m:sub>
                        </m:sSub>
                        <m:r>
                          <a:rPr lang="en-US" sz="32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/>
                              </a:rPr>
                              <m:t>𝑣</m:t>
                            </m:r>
                          </m:sub>
                        </m:sSub>
                        <m:r>
                          <a:rPr lang="en-US" sz="3200" b="0" i="1" smtClean="0">
                            <a:latin typeface="Cambria Math"/>
                          </a:rPr>
                          <m:t>𝑐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1100" y="2133600"/>
                  <a:ext cx="2514600" cy="58477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/>
            <p:cNvSpPr txBox="1"/>
            <p:nvPr/>
          </p:nvSpPr>
          <p:spPr>
            <a:xfrm>
              <a:off x="3810000" y="2178047"/>
              <a:ext cx="5486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c</a:t>
              </a:r>
              <a:r>
                <a:rPr lang="en-US" sz="3200" dirty="0" smtClean="0"/>
                <a:t> is the speed of light</a:t>
              </a:r>
              <a:endParaRPr lang="en-US" sz="3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76300" y="2855970"/>
            <a:ext cx="8382000" cy="809507"/>
            <a:chOff x="914400" y="2170170"/>
            <a:chExt cx="8382000" cy="80950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914400" y="2170170"/>
                  <a:ext cx="3124200" cy="8016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𝑣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𝑣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𝑐</m:t>
                      </m:r>
                      <m:r>
                        <a:rPr lang="en-US" sz="3200" b="0" i="1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sz="3200" dirty="0" smtClean="0"/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32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dirty="0" smtClean="0">
                              <a:latin typeface="Cambria Math"/>
                            </a:rPr>
                            <m:t>h𝑣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dirty="0" smtClean="0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3200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dirty="0" smtClean="0">
                          <a:latin typeface="Cambria Math"/>
                        </a:rPr>
                        <m:t>𝑐</m:t>
                      </m:r>
                    </m:oMath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400" y="2170170"/>
                  <a:ext cx="3124200" cy="80163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1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3810000" y="2178047"/>
                  <a:ext cx="5486400" cy="8016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 smtClean="0"/>
                    <a:t>Because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𝑣</m:t>
                          </m:r>
                        </m:sub>
                      </m:sSub>
                    </m:oMath>
                  </a14:m>
                  <a:r>
                    <a:rPr lang="en-US" sz="3200" dirty="0" smtClean="0"/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32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dirty="0" smtClean="0">
                              <a:latin typeface="Cambria Math"/>
                            </a:rPr>
                            <m:t>h𝑣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dirty="0" smtClean="0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3200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US" sz="3200" dirty="0" smtClean="0"/>
                    <a:t> </a:t>
                  </a:r>
                  <a:endParaRPr lang="en-US" sz="3200" dirty="0"/>
                </a:p>
              </p:txBody>
            </p:sp>
          </mc:Choice>
          <mc:Fallback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0" y="2178047"/>
                  <a:ext cx="5486400" cy="80163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2889" b="-122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1828800" y="3665477"/>
            <a:ext cx="8001000" cy="819619"/>
            <a:chOff x="1828800" y="3665477"/>
            <a:chExt cx="8001000" cy="81961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828800" y="3665477"/>
                  <a:ext cx="3124200" cy="8016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𝑣</m:t>
                          </m:r>
                        </m:sub>
                      </m:sSub>
                    </m:oMath>
                  </a14:m>
                  <a:r>
                    <a:rPr lang="en-US" sz="3200" dirty="0" smtClean="0"/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32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dirty="0" smtClean="0">
                              <a:latin typeface="Cambria Math"/>
                            </a:rPr>
                            <m:t>h𝑣</m:t>
                          </m:r>
                        </m:num>
                        <m:den>
                          <m:r>
                            <a:rPr lang="en-US" sz="3200" b="0" i="1" dirty="0" smtClean="0"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8800" y="3665477"/>
                  <a:ext cx="3124200" cy="80163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1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810000" y="3733800"/>
                  <a:ext cx="6019800" cy="7512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 smtClean="0"/>
                    <a:t>Erase middle term,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a14:m>
                  <a:r>
                    <a:rPr lang="en-US" sz="3200" dirty="0" smtClean="0"/>
                    <a:t> cancels</a:t>
                  </a:r>
                  <a:endParaRPr lang="en-US" sz="3200" dirty="0"/>
                </a:p>
              </p:txBody>
            </p:sp>
          </mc:Choice>
          <mc:Fallback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0" y="3733800"/>
                  <a:ext cx="6019800" cy="751296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2530" t="-1626" b="-12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/>
          <p:cNvGrpSpPr/>
          <p:nvPr/>
        </p:nvGrpSpPr>
        <p:grpSpPr>
          <a:xfrm>
            <a:off x="1181100" y="4438181"/>
            <a:ext cx="8648700" cy="819362"/>
            <a:chOff x="1828800" y="3665477"/>
            <a:chExt cx="8648700" cy="81936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1828800" y="3665477"/>
                  <a:ext cx="3124200" cy="8016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𝑣</m:t>
                          </m:r>
                        </m:sub>
                      </m:sSub>
                    </m:oMath>
                  </a14:m>
                  <a:r>
                    <a:rPr lang="en-US" sz="3200" dirty="0" smtClean="0"/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32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dirty="0" smtClean="0">
                              <a:latin typeface="Cambria Math"/>
                            </a:rPr>
                            <m:t>h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3200" i="1" dirty="0" smtClean="0">
                              <a:latin typeface="Cambria Math"/>
                            </a:rPr>
                            <m:t>λ</m:t>
                          </m:r>
                        </m:den>
                      </m:f>
                    </m:oMath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8800" y="3665477"/>
                  <a:ext cx="3124200" cy="80163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1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4457700" y="3733800"/>
                  <a:ext cx="6019800" cy="7510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 smtClean="0">
                      <a:ea typeface="Cambria Math"/>
                    </a:rPr>
                    <a:t>…since </a:t>
                  </a:r>
                  <a14:m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  <a:ea typeface="Cambria Math"/>
                        </a:rPr>
                        <m:t>𝜆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𝜈</m:t>
                          </m:r>
                        </m:den>
                      </m:f>
                    </m:oMath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7700" y="3733800"/>
                  <a:ext cx="6019800" cy="751039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2530" t="-1626" b="-130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/>
          <p:cNvSpPr txBox="1"/>
          <p:nvPr/>
        </p:nvSpPr>
        <p:spPr>
          <a:xfrm>
            <a:off x="762000" y="56388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 let’s add that to the thought progression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4422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126" y="1782770"/>
            <a:ext cx="3048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Light from a hot source is continuous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82770"/>
            <a:ext cx="4696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Matter appears to be continuous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705600" y="831234"/>
            <a:ext cx="734290" cy="935221"/>
            <a:chOff x="6705600" y="831234"/>
            <a:chExt cx="734290" cy="935221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4572000" y="3200400"/>
            <a:ext cx="446809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Atomic theory requires matter to be particulate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76200" y="2914176"/>
                <a:ext cx="3048000" cy="1414618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Light is particulate</a:t>
                </a:r>
              </a:p>
              <a:p>
                <a:pPr algn="ctr"/>
                <a:r>
                  <a:rPr lang="en-US" dirty="0" smtClean="0"/>
                  <a:t>mass: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h𝑣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:endParaRPr lang="en-US" dirty="0" smtClean="0"/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914176"/>
                <a:ext cx="3048000" cy="1414618"/>
              </a:xfrm>
              <a:prstGeom prst="rect">
                <a:avLst/>
              </a:prstGeom>
              <a:blipFill rotWithShape="1">
                <a:blip r:embed="rId2"/>
                <a:stretch>
                  <a:fillRect l="-2988" t="-2991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/>
          <p:cNvGrpSpPr/>
          <p:nvPr/>
        </p:nvGrpSpPr>
        <p:grpSpPr>
          <a:xfrm>
            <a:off x="1302326" y="849789"/>
            <a:ext cx="734290" cy="935221"/>
            <a:chOff x="6705600" y="831234"/>
            <a:chExt cx="734290" cy="93522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705600" y="2265179"/>
            <a:ext cx="734290" cy="935221"/>
            <a:chOff x="6705600" y="831234"/>
            <a:chExt cx="734290" cy="935221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but</a:t>
                </a:r>
                <a:endParaRPr lang="en-US" dirty="0"/>
              </a:p>
            </p:txBody>
          </p:sp>
        </p:grpSp>
        <p:cxnSp>
          <p:nvCxnSpPr>
            <p:cNvPr id="55" name="Straight Arrow Connector 5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581400" y="3352800"/>
            <a:ext cx="685800" cy="457200"/>
            <a:chOff x="6068290" y="1944707"/>
            <a:chExt cx="685800" cy="457200"/>
          </a:xfrm>
        </p:grpSpPr>
        <p:sp>
          <p:nvSpPr>
            <p:cNvPr id="62" name="Oval 61"/>
            <p:cNvSpPr/>
            <p:nvPr/>
          </p:nvSpPr>
          <p:spPr>
            <a:xfrm>
              <a:off x="6096000" y="1944707"/>
              <a:ext cx="6096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068290" y="1984414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and</a:t>
              </a:r>
              <a:endParaRPr lang="en-US" dirty="0"/>
            </a:p>
          </p:txBody>
        </p:sp>
      </p:grpSp>
      <p:cxnSp>
        <p:nvCxnSpPr>
          <p:cNvPr id="64" name="Straight Connector 63"/>
          <p:cNvCxnSpPr/>
          <p:nvPr/>
        </p:nvCxnSpPr>
        <p:spPr>
          <a:xfrm flipV="1">
            <a:off x="4243646" y="3577173"/>
            <a:ext cx="335279" cy="4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3117271" y="3581400"/>
            <a:ext cx="4779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15187" y="3588327"/>
                <a:ext cx="2964874" cy="7682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m</a:t>
                </a:r>
                <a:r>
                  <a:rPr lang="en-US" dirty="0" smtClean="0"/>
                  <a:t>omentum: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den>
                    </m:f>
                  </m:oMath>
                </a14:m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187" y="3588327"/>
                <a:ext cx="2964874" cy="7682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84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Now, let’s play pool XP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04800" y="1371600"/>
            <a:ext cx="8458200" cy="441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447800" y="4572000"/>
            <a:ext cx="304800" cy="304800"/>
          </a:xfrm>
          <a:prstGeom prst="ellipse">
            <a:avLst/>
          </a:prstGeom>
          <a:gradFill>
            <a:gsLst>
              <a:gs pos="42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724400" y="3467100"/>
            <a:ext cx="304800" cy="304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172200" y="2057400"/>
            <a:ext cx="304800" cy="304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781800" y="4267200"/>
            <a:ext cx="304800" cy="304800"/>
          </a:xfrm>
          <a:prstGeom prst="ellipse">
            <a:avLst/>
          </a:prstGeom>
          <a:gradFill>
            <a:gsLst>
              <a:gs pos="42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5" idx="6"/>
          </p:cNvCxnSpPr>
          <p:nvPr/>
        </p:nvCxnSpPr>
        <p:spPr>
          <a:xfrm flipV="1">
            <a:off x="1752600" y="2971800"/>
            <a:ext cx="5715000" cy="17526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6"/>
          </p:cNvCxnSpPr>
          <p:nvPr/>
        </p:nvCxnSpPr>
        <p:spPr>
          <a:xfrm flipV="1">
            <a:off x="1752600" y="4572000"/>
            <a:ext cx="457200" cy="152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 rot="20563620">
                <a:off x="1498378" y="4146390"/>
                <a:ext cx="1295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563620">
                <a:off x="1498378" y="4146390"/>
                <a:ext cx="129540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 rot="18922290">
                <a:off x="5695817" y="1544771"/>
                <a:ext cx="1295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922290">
                <a:off x="5695817" y="1544771"/>
                <a:ext cx="129540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/>
          <p:cNvCxnSpPr>
            <a:stCxn id="9" idx="7"/>
            <a:endCxn id="10" idx="3"/>
          </p:cNvCxnSpPr>
          <p:nvPr/>
        </p:nvCxnSpPr>
        <p:spPr>
          <a:xfrm flipV="1">
            <a:off x="4984563" y="2317563"/>
            <a:ext cx="1232274" cy="119417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4"/>
            <a:endCxn id="11" idx="2"/>
          </p:cNvCxnSpPr>
          <p:nvPr/>
        </p:nvCxnSpPr>
        <p:spPr>
          <a:xfrm>
            <a:off x="4876800" y="3771900"/>
            <a:ext cx="1905000" cy="6477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407728" y="1738745"/>
            <a:ext cx="387927" cy="381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051965" y="4495800"/>
            <a:ext cx="457200" cy="152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 rot="962826">
                <a:off x="6731409" y="4591447"/>
                <a:ext cx="1295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962826">
                <a:off x="6731409" y="4591447"/>
                <a:ext cx="129540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/>
          <p:cNvCxnSpPr/>
          <p:nvPr/>
        </p:nvCxnSpPr>
        <p:spPr>
          <a:xfrm flipH="1" flipV="1">
            <a:off x="6601691" y="2057400"/>
            <a:ext cx="332509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934200" y="3124200"/>
            <a:ext cx="444909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 rot="20528066">
                <a:off x="6670107" y="2047787"/>
                <a:ext cx="1839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p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θ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528066">
                <a:off x="6670107" y="2047787"/>
                <a:ext cx="1839234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27" b="-9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rc 36"/>
          <p:cNvSpPr/>
          <p:nvPr/>
        </p:nvSpPr>
        <p:spPr>
          <a:xfrm>
            <a:off x="5334000" y="3200400"/>
            <a:ext cx="266700" cy="4191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/>
          <p:cNvSpPr/>
          <p:nvPr/>
        </p:nvSpPr>
        <p:spPr>
          <a:xfrm>
            <a:off x="5467350" y="3657600"/>
            <a:ext cx="285484" cy="47625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5562600" y="3059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752834" y="372641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φ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 rot="20528066">
                <a:off x="7133002" y="3319849"/>
                <a:ext cx="1839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p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′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</a:rPr>
                          <m:t>ϕ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528066">
                <a:off x="7133002" y="3319849"/>
                <a:ext cx="1839234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327" b="-9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843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…and parallel that to the scattering of light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 rot="1098009">
            <a:off x="5075401" y="3246535"/>
            <a:ext cx="952234" cy="1074182"/>
            <a:chOff x="5334000" y="3059668"/>
            <a:chExt cx="952234" cy="1074182"/>
          </a:xfrm>
        </p:grpSpPr>
        <p:sp>
          <p:nvSpPr>
            <p:cNvPr id="37" name="Arc 36"/>
            <p:cNvSpPr/>
            <p:nvPr/>
          </p:nvSpPr>
          <p:spPr>
            <a:xfrm>
              <a:off x="5334000" y="3200400"/>
              <a:ext cx="266700" cy="41910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Arc 38"/>
            <p:cNvSpPr/>
            <p:nvPr/>
          </p:nvSpPr>
          <p:spPr>
            <a:xfrm>
              <a:off x="5467350" y="3657600"/>
              <a:ext cx="285484" cy="47625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562600" y="3059668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θ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752834" y="3726418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φ</a:t>
              </a:r>
              <a:endParaRPr 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 rot="19935825">
                <a:off x="6099498" y="2003831"/>
                <a:ext cx="1295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935825">
                <a:off x="6099498" y="2003831"/>
                <a:ext cx="129540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 rot="1013535">
            <a:off x="4642165" y="3418421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013535">
            <a:off x="6437116" y="2490237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 rot="21577155">
                <a:off x="1340151" y="3036221"/>
                <a:ext cx="1295399" cy="56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577155">
                <a:off x="1340151" y="3036221"/>
                <a:ext cx="1295399" cy="5648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/>
          <p:cNvCxnSpPr>
            <a:stCxn id="9" idx="7"/>
            <a:endCxn id="10" idx="3"/>
          </p:cNvCxnSpPr>
          <p:nvPr/>
        </p:nvCxnSpPr>
        <p:spPr>
          <a:xfrm rot="1013535" flipV="1">
            <a:off x="5075903" y="2509642"/>
            <a:ext cx="1232273" cy="119417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4"/>
          </p:cNvCxnSpPr>
          <p:nvPr/>
        </p:nvCxnSpPr>
        <p:spPr>
          <a:xfrm rot="1013535">
            <a:off x="4615081" y="3979443"/>
            <a:ext cx="1904999" cy="6477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13535" flipV="1">
            <a:off x="6742210" y="2264203"/>
            <a:ext cx="387927" cy="381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 rot="1976361">
                <a:off x="6205125" y="5122216"/>
                <a:ext cx="1295399" cy="56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′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6361">
                <a:off x="6205125" y="5122216"/>
                <a:ext cx="1295399" cy="56483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/>
          <p:cNvCxnSpPr/>
          <p:nvPr/>
        </p:nvCxnSpPr>
        <p:spPr>
          <a:xfrm rot="1013535">
            <a:off x="6712096" y="3729765"/>
            <a:ext cx="444909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 rot="21541601">
                <a:off x="6873855" y="2847257"/>
                <a:ext cx="18392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p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𝑣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θ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541601">
                <a:off x="6873855" y="2847257"/>
                <a:ext cx="1839233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1493" b="-223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 rot="21541601">
                <a:off x="6947152" y="4129337"/>
                <a:ext cx="1839234" cy="508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p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h𝑣</m:t>
                        </m:r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den>
                    </m:f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</a:rPr>
                          <m:t>ϕ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541601">
                <a:off x="6947152" y="4129337"/>
                <a:ext cx="1839234" cy="508537"/>
              </a:xfrm>
              <a:prstGeom prst="rect">
                <a:avLst/>
              </a:prstGeom>
              <a:blipFill rotWithShape="1">
                <a:blip r:embed="rId6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V="1">
            <a:off x="6913420" y="2642637"/>
            <a:ext cx="0" cy="10377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908332" y="37338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λ</a:t>
            </a:r>
            <a:endParaRPr lang="en-US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1059885" y="3669951"/>
            <a:ext cx="453416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658825" y="335662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431075" y="244101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 rot="2972065">
            <a:off x="5108540" y="4284127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λ</a:t>
            </a:r>
            <a:r>
              <a:rPr lang="en-US" dirty="0" smtClean="0"/>
              <a:t>’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762000" y="3455048"/>
            <a:ext cx="2743200" cy="1771575"/>
            <a:chOff x="762000" y="3455048"/>
            <a:chExt cx="2743200" cy="1771575"/>
          </a:xfrm>
        </p:grpSpPr>
        <p:grpSp>
          <p:nvGrpSpPr>
            <p:cNvPr id="51" name="Group 50"/>
            <p:cNvGrpSpPr/>
            <p:nvPr/>
          </p:nvGrpSpPr>
          <p:grpSpPr>
            <a:xfrm>
              <a:off x="762000" y="3918466"/>
              <a:ext cx="2743200" cy="1308157"/>
              <a:chOff x="762000" y="3918466"/>
              <a:chExt cx="2743200" cy="1308157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762000" y="4303293"/>
                <a:ext cx="27432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Incident light ray has a certain wavelength and a certain frequency</a:t>
                </a:r>
                <a:endParaRPr lang="en-US" dirty="0"/>
              </a:p>
            </p:txBody>
          </p:sp>
          <p:cxnSp>
            <p:nvCxnSpPr>
              <p:cNvPr id="50" name="Straight Arrow Connector 49"/>
              <p:cNvCxnSpPr>
                <a:endCxn id="38" idx="1"/>
              </p:cNvCxnSpPr>
              <p:nvPr/>
            </p:nvCxnSpPr>
            <p:spPr>
              <a:xfrm flipV="1">
                <a:off x="1524000" y="3918466"/>
                <a:ext cx="1384332" cy="35710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Arrow Connector 55"/>
            <p:cNvCxnSpPr/>
            <p:nvPr/>
          </p:nvCxnSpPr>
          <p:spPr>
            <a:xfrm flipV="1">
              <a:off x="1524000" y="3455048"/>
              <a:ext cx="228600" cy="8205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060732" y="4626458"/>
            <a:ext cx="3394357" cy="1308157"/>
            <a:chOff x="3060732" y="4626458"/>
            <a:chExt cx="3394357" cy="1308157"/>
          </a:xfrm>
        </p:grpSpPr>
        <p:grpSp>
          <p:nvGrpSpPr>
            <p:cNvPr id="52" name="Group 51"/>
            <p:cNvGrpSpPr/>
            <p:nvPr/>
          </p:nvGrpSpPr>
          <p:grpSpPr>
            <a:xfrm>
              <a:off x="3060732" y="4626458"/>
              <a:ext cx="2743200" cy="1308157"/>
              <a:chOff x="762000" y="3918466"/>
              <a:chExt cx="2743200" cy="1308157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762000" y="4303293"/>
                <a:ext cx="27432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reflected light ray has a different wavelength and a different frequency</a:t>
                </a:r>
                <a:endParaRPr lang="en-US" dirty="0"/>
              </a:p>
            </p:txBody>
          </p:sp>
          <p:cxnSp>
            <p:nvCxnSpPr>
              <p:cNvPr id="54" name="Straight Arrow Connector 53"/>
              <p:cNvCxnSpPr/>
              <p:nvPr/>
            </p:nvCxnSpPr>
            <p:spPr>
              <a:xfrm flipV="1">
                <a:off x="1524000" y="3918466"/>
                <a:ext cx="1384332" cy="35710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Arrow Connector 58"/>
            <p:cNvCxnSpPr/>
            <p:nvPr/>
          </p:nvCxnSpPr>
          <p:spPr>
            <a:xfrm>
              <a:off x="5692039" y="5226623"/>
              <a:ext cx="7630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885262" y="1582304"/>
            <a:ext cx="4002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A.H. Compton proved that when electrons scatter x-rays, there is a momentum change.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138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126" y="1782770"/>
            <a:ext cx="3048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Light from a hot source is continuous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82770"/>
            <a:ext cx="4696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Matter appears to be continuous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705600" y="831234"/>
            <a:ext cx="734290" cy="935221"/>
            <a:chOff x="6705600" y="831234"/>
            <a:chExt cx="734290" cy="935221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4572000" y="3200400"/>
            <a:ext cx="446809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Atomic theory requires matter to be particulate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76200" y="2914176"/>
                <a:ext cx="3048000" cy="1276824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Light is particulate</a:t>
                </a:r>
              </a:p>
              <a:p>
                <a:pPr algn="ctr"/>
                <a:r>
                  <a:rPr lang="en-US" dirty="0" smtClean="0"/>
                  <a:t>mass: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h𝑣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algn="ctr"/>
                <a:r>
                  <a:rPr lang="en-US" dirty="0"/>
                  <a:t>m</a:t>
                </a:r>
                <a:r>
                  <a:rPr lang="en-US" dirty="0" smtClean="0"/>
                  <a:t>omentum: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914176"/>
                <a:ext cx="3048000" cy="1276824"/>
              </a:xfrm>
              <a:prstGeom prst="rect">
                <a:avLst/>
              </a:prstGeom>
              <a:blipFill rotWithShape="1">
                <a:blip r:embed="rId2"/>
                <a:stretch>
                  <a:fillRect l="-2988" t="-3302" b="-472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/>
          <p:cNvGrpSpPr/>
          <p:nvPr/>
        </p:nvGrpSpPr>
        <p:grpSpPr>
          <a:xfrm>
            <a:off x="1302326" y="849789"/>
            <a:ext cx="734290" cy="935221"/>
            <a:chOff x="6705600" y="831234"/>
            <a:chExt cx="734290" cy="93522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705600" y="2265179"/>
            <a:ext cx="734290" cy="935221"/>
            <a:chOff x="6705600" y="831234"/>
            <a:chExt cx="734290" cy="935221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but</a:t>
                </a:r>
                <a:endParaRPr lang="en-US" dirty="0"/>
              </a:p>
            </p:txBody>
          </p:sp>
        </p:grpSp>
        <p:cxnSp>
          <p:nvCxnSpPr>
            <p:cNvPr id="55" name="Straight Arrow Connector 5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581400" y="3352800"/>
            <a:ext cx="685800" cy="457200"/>
            <a:chOff x="6068290" y="1944707"/>
            <a:chExt cx="685800" cy="457200"/>
          </a:xfrm>
        </p:grpSpPr>
        <p:sp>
          <p:nvSpPr>
            <p:cNvPr id="62" name="Oval 61"/>
            <p:cNvSpPr/>
            <p:nvPr/>
          </p:nvSpPr>
          <p:spPr>
            <a:xfrm>
              <a:off x="6096000" y="1944707"/>
              <a:ext cx="6096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068290" y="1984414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and</a:t>
              </a:r>
              <a:endParaRPr lang="en-US" dirty="0"/>
            </a:p>
          </p:txBody>
        </p:sp>
      </p:grpSp>
      <p:cxnSp>
        <p:nvCxnSpPr>
          <p:cNvPr id="64" name="Straight Connector 63"/>
          <p:cNvCxnSpPr/>
          <p:nvPr/>
        </p:nvCxnSpPr>
        <p:spPr>
          <a:xfrm flipV="1">
            <a:off x="4243646" y="3577173"/>
            <a:ext cx="335279" cy="4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3117271" y="3581400"/>
            <a:ext cx="4779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76200" y="4191000"/>
            <a:ext cx="3048000" cy="2359585"/>
            <a:chOff x="76200" y="4191000"/>
            <a:chExt cx="3048000" cy="2359585"/>
          </a:xfrm>
        </p:grpSpPr>
        <p:grpSp>
          <p:nvGrpSpPr>
            <p:cNvPr id="73" name="Group 72"/>
            <p:cNvGrpSpPr/>
            <p:nvPr/>
          </p:nvGrpSpPr>
          <p:grpSpPr>
            <a:xfrm>
              <a:off x="1233055" y="4191000"/>
              <a:ext cx="734290" cy="935221"/>
              <a:chOff x="6705600" y="831234"/>
              <a:chExt cx="734290" cy="935221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>
                <a:off x="7010400" y="831234"/>
                <a:ext cx="0" cy="20874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Group 74"/>
              <p:cNvGrpSpPr/>
              <p:nvPr/>
            </p:nvGrpSpPr>
            <p:grpSpPr>
              <a:xfrm>
                <a:off x="6705600" y="1039980"/>
                <a:ext cx="734290" cy="457200"/>
                <a:chOff x="6096000" y="1944707"/>
                <a:chExt cx="734290" cy="457200"/>
              </a:xfrm>
            </p:grpSpPr>
            <p:sp>
              <p:nvSpPr>
                <p:cNvPr id="77" name="Oval 76"/>
                <p:cNvSpPr/>
                <p:nvPr/>
              </p:nvSpPr>
              <p:spPr>
                <a:xfrm>
                  <a:off x="6096000" y="1944707"/>
                  <a:ext cx="609600" cy="457200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6144490" y="1984414"/>
                  <a:ext cx="685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and</a:t>
                  </a:r>
                  <a:endParaRPr lang="en-US" dirty="0"/>
                </a:p>
              </p:txBody>
            </p:sp>
          </p:grpSp>
          <p:cxnSp>
            <p:nvCxnSpPr>
              <p:cNvPr id="76" name="Straight Arrow Connector 75"/>
              <p:cNvCxnSpPr/>
              <p:nvPr/>
            </p:nvCxnSpPr>
            <p:spPr>
              <a:xfrm>
                <a:off x="7010400" y="1506352"/>
                <a:ext cx="0" cy="26010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/>
                <p:cNvSpPr txBox="1"/>
                <p:nvPr/>
              </p:nvSpPr>
              <p:spPr>
                <a:xfrm>
                  <a:off x="76200" y="5123976"/>
                  <a:ext cx="3048000" cy="1426609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/>
                    <a:t>Light has wave properties</a:t>
                  </a:r>
                </a:p>
                <a:p>
                  <a:pPr algn="ctr"/>
                  <a:r>
                    <a:rPr lang="en-US" dirty="0" smtClean="0"/>
                    <a:t>frequency:  </a:t>
                  </a:r>
                  <a14:m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𝑣</m:t>
                      </m:r>
                    </m:oMath>
                  </a14:m>
                  <a:endParaRPr lang="en-US" dirty="0" smtClean="0"/>
                </a:p>
                <a:p>
                  <a:pPr algn="ctr"/>
                  <a:r>
                    <a:rPr lang="en-US" dirty="0" smtClean="0"/>
                    <a:t>wavelength:  </a:t>
                  </a:r>
                  <a14:m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𝜆</m:t>
                      </m:r>
                    </m:oMath>
                  </a14:m>
                  <a:endParaRPr lang="en-US" dirty="0" smtClean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9" name="TextBox 7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00" y="5123976"/>
                  <a:ext cx="3048000" cy="142660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992" t="-1695"/>
                  </a:stretch>
                </a:blip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0319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126" y="1782770"/>
            <a:ext cx="3048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Light from a hot source is continuous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82770"/>
            <a:ext cx="4696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Matter appears to be continuous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705600" y="831234"/>
            <a:ext cx="734290" cy="935221"/>
            <a:chOff x="6705600" y="831234"/>
            <a:chExt cx="734290" cy="935221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4572000" y="3200400"/>
            <a:ext cx="446809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Atomic theory requires matter to be particulate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76200" y="2914176"/>
                <a:ext cx="3048000" cy="1276824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Light is particulate</a:t>
                </a:r>
              </a:p>
              <a:p>
                <a:pPr algn="ctr"/>
                <a:r>
                  <a:rPr lang="en-US" dirty="0" smtClean="0"/>
                  <a:t>mass: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h𝑣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algn="ctr"/>
                <a:r>
                  <a:rPr lang="en-US" dirty="0"/>
                  <a:t>m</a:t>
                </a:r>
                <a:r>
                  <a:rPr lang="en-US" dirty="0" smtClean="0"/>
                  <a:t>omentum: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914176"/>
                <a:ext cx="3048000" cy="1276824"/>
              </a:xfrm>
              <a:prstGeom prst="rect">
                <a:avLst/>
              </a:prstGeom>
              <a:blipFill rotWithShape="1">
                <a:blip r:embed="rId2"/>
                <a:stretch>
                  <a:fillRect l="-2988" t="-3302" b="-472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/>
          <p:cNvGrpSpPr/>
          <p:nvPr/>
        </p:nvGrpSpPr>
        <p:grpSpPr>
          <a:xfrm>
            <a:off x="1302326" y="849789"/>
            <a:ext cx="734290" cy="935221"/>
            <a:chOff x="6705600" y="831234"/>
            <a:chExt cx="734290" cy="93522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705600" y="2265179"/>
            <a:ext cx="734290" cy="935221"/>
            <a:chOff x="6705600" y="831234"/>
            <a:chExt cx="734290" cy="935221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but</a:t>
                </a:r>
                <a:endParaRPr lang="en-US" dirty="0"/>
              </a:p>
            </p:txBody>
          </p:sp>
        </p:grpSp>
        <p:cxnSp>
          <p:nvCxnSpPr>
            <p:cNvPr id="55" name="Straight Arrow Connector 5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581400" y="3352800"/>
            <a:ext cx="685800" cy="457200"/>
            <a:chOff x="6068290" y="1944707"/>
            <a:chExt cx="685800" cy="457200"/>
          </a:xfrm>
        </p:grpSpPr>
        <p:sp>
          <p:nvSpPr>
            <p:cNvPr id="62" name="Oval 61"/>
            <p:cNvSpPr/>
            <p:nvPr/>
          </p:nvSpPr>
          <p:spPr>
            <a:xfrm>
              <a:off x="6096000" y="1944707"/>
              <a:ext cx="6096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068290" y="1984414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and</a:t>
              </a:r>
              <a:endParaRPr lang="en-US" dirty="0"/>
            </a:p>
          </p:txBody>
        </p:sp>
      </p:grpSp>
      <p:cxnSp>
        <p:nvCxnSpPr>
          <p:cNvPr id="64" name="Straight Connector 63"/>
          <p:cNvCxnSpPr/>
          <p:nvPr/>
        </p:nvCxnSpPr>
        <p:spPr>
          <a:xfrm flipV="1">
            <a:off x="4243646" y="3577173"/>
            <a:ext cx="335279" cy="4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3117271" y="3581400"/>
            <a:ext cx="4779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/>
          <p:cNvGrpSpPr/>
          <p:nvPr/>
        </p:nvGrpSpPr>
        <p:grpSpPr>
          <a:xfrm>
            <a:off x="1233055" y="4191000"/>
            <a:ext cx="734290" cy="935221"/>
            <a:chOff x="6705600" y="831234"/>
            <a:chExt cx="734290" cy="935221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 74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76" name="Straight Arrow Connector 75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76200" y="5123976"/>
                <a:ext cx="3048000" cy="1426609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Light has wave properties</a:t>
                </a:r>
              </a:p>
              <a:p>
                <a:pPr algn="ctr"/>
                <a:r>
                  <a:rPr lang="en-US" dirty="0" smtClean="0"/>
                  <a:t>frequency: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𝑣</m:t>
                    </m:r>
                  </m:oMath>
                </a14:m>
                <a:endParaRPr lang="en-US" dirty="0" smtClean="0"/>
              </a:p>
              <a:p>
                <a:pPr algn="ctr"/>
                <a:r>
                  <a:rPr lang="en-US" dirty="0" smtClean="0"/>
                  <a:t>wavelength: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𝜆</m:t>
                    </m:r>
                  </m:oMath>
                </a14:m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123976"/>
                <a:ext cx="3048000" cy="1426609"/>
              </a:xfrm>
              <a:prstGeom prst="rect">
                <a:avLst/>
              </a:prstGeom>
              <a:blipFill rotWithShape="1">
                <a:blip r:embed="rId3"/>
                <a:stretch>
                  <a:fillRect l="-1992" t="-1695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144980" y="5126221"/>
            <a:ext cx="5895115" cy="1107996"/>
            <a:chOff x="3144980" y="5126221"/>
            <a:chExt cx="5895115" cy="1107996"/>
          </a:xfrm>
        </p:grpSpPr>
        <p:grpSp>
          <p:nvGrpSpPr>
            <p:cNvPr id="80" name="Group 79"/>
            <p:cNvGrpSpPr/>
            <p:nvPr/>
          </p:nvGrpSpPr>
          <p:grpSpPr>
            <a:xfrm>
              <a:off x="3553690" y="5608680"/>
              <a:ext cx="685800" cy="457200"/>
              <a:chOff x="6068290" y="1944707"/>
              <a:chExt cx="685800" cy="457200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60682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so</a:t>
                </a:r>
                <a:endParaRPr lang="en-US" dirty="0"/>
              </a:p>
            </p:txBody>
          </p:sp>
        </p:grpSp>
        <p:cxnSp>
          <p:nvCxnSpPr>
            <p:cNvPr id="83" name="Straight Connector 82"/>
            <p:cNvCxnSpPr>
              <a:endCxn id="81" idx="2"/>
            </p:cNvCxnSpPr>
            <p:nvPr/>
          </p:nvCxnSpPr>
          <p:spPr>
            <a:xfrm flipV="1">
              <a:off x="3144980" y="5837280"/>
              <a:ext cx="436420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81" idx="6"/>
            </p:cNvCxnSpPr>
            <p:nvPr/>
          </p:nvCxnSpPr>
          <p:spPr>
            <a:xfrm flipV="1">
              <a:off x="4191000" y="5833053"/>
              <a:ext cx="381000" cy="42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4572000" y="5126221"/>
              <a:ext cx="4468095" cy="1107996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Does matter have</a:t>
              </a:r>
              <a:r>
                <a:rPr lang="en-US" sz="2400" dirty="0" smtClean="0"/>
                <a:t> </a:t>
              </a:r>
              <a:r>
                <a:rPr lang="en-US" sz="2400" dirty="0" smtClean="0"/>
                <a:t>wave </a:t>
              </a:r>
              <a:r>
                <a:rPr lang="en-US" sz="2400" dirty="0" smtClean="0"/>
                <a:t>properties?</a:t>
              </a:r>
              <a:endParaRPr lang="en-US" sz="2400" dirty="0" smtClean="0"/>
            </a:p>
            <a:p>
              <a:pPr algn="ctr"/>
              <a:endParaRPr lang="en-US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70136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make sure we define the matter-wave property relationship :-]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371600" y="1752600"/>
                <a:ext cx="1295400" cy="801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sz="32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/>
                          </a:rPr>
                          <m:t>λ</m:t>
                        </m:r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752600"/>
                <a:ext cx="1295400" cy="801630"/>
              </a:xfrm>
              <a:prstGeom prst="rect">
                <a:avLst/>
              </a:prstGeom>
              <a:blipFill rotWithShape="1">
                <a:blip r:embed="rId2"/>
                <a:stretch>
                  <a:fillRect b="-114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819400" y="1752600"/>
            <a:ext cx="609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Momentum is connected to wavelength for light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371600" y="2855970"/>
                <a:ext cx="1752600" cy="879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32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latin typeface="Cambria Math"/>
                          </a:rPr>
                          <m:t>h</m:t>
                        </m:r>
                      </m:num>
                      <m:den>
                        <m:sSub>
                          <m:sSubPr>
                            <m:ctrlPr>
                              <a:rPr lang="en-US" sz="32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3200" i="1" dirty="0" smtClean="0">
                                <a:latin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sz="3200" b="0" i="1" dirty="0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2855970"/>
                <a:ext cx="1752600" cy="879408"/>
              </a:xfrm>
              <a:prstGeom prst="rect">
                <a:avLst/>
              </a:prstGeom>
              <a:blipFill rotWithShape="1">
                <a:blip r:embed="rId3"/>
                <a:stretch>
                  <a:fillRect b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19400" y="28194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</a:t>
            </a:r>
            <a:r>
              <a:rPr lang="en-US" sz="2800" dirty="0" smtClean="0"/>
              <a:t>et’s assume the same for mass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295400" y="3844992"/>
                <a:ext cx="1752600" cy="879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200" i="1" smtClean="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32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latin typeface="Cambria Math"/>
                          </a:rPr>
                          <m:t>h</m:t>
                        </m:r>
                      </m:num>
                      <m:den>
                        <m:sSub>
                          <m:sSubPr>
                            <m:ctrlPr>
                              <a:rPr lang="en-US" sz="32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dirty="0" smtClean="0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3200" b="0" i="1" dirty="0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3844992"/>
                <a:ext cx="1752600" cy="879408"/>
              </a:xfrm>
              <a:prstGeom prst="rect">
                <a:avLst/>
              </a:prstGeom>
              <a:blipFill rotWithShape="1">
                <a:blip r:embed="rId4"/>
                <a:stretch>
                  <a:fillRect b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819400" y="397258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And rearrange for wavelength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48006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wave behavior of light can be proven using diffraction grating or crystals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237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“Energy transfer is accompanied by a mass transfer and every mass, whether moving or not, represents a store of energy”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512127" y="1514977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 </a:t>
            </a:r>
            <a:r>
              <a:rPr lang="el-GR" sz="3600" dirty="0" smtClean="0"/>
              <a:t>α</a:t>
            </a:r>
            <a:r>
              <a:rPr lang="en-US" sz="3600" dirty="0" smtClean="0"/>
              <a:t> m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2123182"/>
            <a:ext cx="541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proportionality constant between these units is 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512127" y="3276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 </a:t>
            </a:r>
            <a:r>
              <a:rPr lang="en-US" sz="3600" dirty="0"/>
              <a:t>=</a:t>
            </a:r>
            <a:r>
              <a:rPr lang="en-US" sz="3600" dirty="0" smtClean="0"/>
              <a:t> mc</a:t>
            </a:r>
            <a:r>
              <a:rPr lang="en-US" sz="3600" baseline="30000" dirty="0" smtClean="0"/>
              <a:t>2</a:t>
            </a:r>
            <a:endParaRPr lang="en-US" sz="36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349827" y="3916740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Einstein proposed this in 1905 as a model to explain how energy and mass are simply different materializations of the same thing.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7140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126" y="1782770"/>
            <a:ext cx="3048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Light from a hot source is continuous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82770"/>
            <a:ext cx="4696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Matter appears to be continuous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705600" y="831234"/>
            <a:ext cx="734290" cy="935221"/>
            <a:chOff x="6705600" y="831234"/>
            <a:chExt cx="734290" cy="935221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4572000" y="3200400"/>
            <a:ext cx="446809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Atomic theory requires matter to be particulate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76200" y="2914176"/>
                <a:ext cx="3048000" cy="1276824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Light is particulate</a:t>
                </a:r>
              </a:p>
              <a:p>
                <a:pPr algn="ctr"/>
                <a:r>
                  <a:rPr lang="en-US" dirty="0" smtClean="0"/>
                  <a:t>mass: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h𝑣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algn="ctr"/>
                <a:r>
                  <a:rPr lang="en-US" dirty="0"/>
                  <a:t>m</a:t>
                </a:r>
                <a:r>
                  <a:rPr lang="en-US" dirty="0" smtClean="0"/>
                  <a:t>omentum: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914176"/>
                <a:ext cx="3048000" cy="1276824"/>
              </a:xfrm>
              <a:prstGeom prst="rect">
                <a:avLst/>
              </a:prstGeom>
              <a:blipFill rotWithShape="1">
                <a:blip r:embed="rId2"/>
                <a:stretch>
                  <a:fillRect l="-2988" t="-3302" b="-472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/>
          <p:cNvGrpSpPr/>
          <p:nvPr/>
        </p:nvGrpSpPr>
        <p:grpSpPr>
          <a:xfrm>
            <a:off x="1302326" y="849789"/>
            <a:ext cx="734290" cy="935221"/>
            <a:chOff x="6705600" y="831234"/>
            <a:chExt cx="734290" cy="93522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705600" y="2265179"/>
            <a:ext cx="734290" cy="935221"/>
            <a:chOff x="6705600" y="831234"/>
            <a:chExt cx="734290" cy="935221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but</a:t>
                </a:r>
                <a:endParaRPr lang="en-US" dirty="0"/>
              </a:p>
            </p:txBody>
          </p:sp>
        </p:grpSp>
        <p:cxnSp>
          <p:nvCxnSpPr>
            <p:cNvPr id="55" name="Straight Arrow Connector 5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581400" y="3352800"/>
            <a:ext cx="685800" cy="457200"/>
            <a:chOff x="6068290" y="1944707"/>
            <a:chExt cx="685800" cy="457200"/>
          </a:xfrm>
        </p:grpSpPr>
        <p:sp>
          <p:nvSpPr>
            <p:cNvPr id="62" name="Oval 61"/>
            <p:cNvSpPr/>
            <p:nvPr/>
          </p:nvSpPr>
          <p:spPr>
            <a:xfrm>
              <a:off x="6096000" y="1944707"/>
              <a:ext cx="6096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068290" y="1984414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and</a:t>
              </a:r>
              <a:endParaRPr lang="en-US" dirty="0"/>
            </a:p>
          </p:txBody>
        </p:sp>
      </p:grpSp>
      <p:cxnSp>
        <p:nvCxnSpPr>
          <p:cNvPr id="64" name="Straight Connector 63"/>
          <p:cNvCxnSpPr/>
          <p:nvPr/>
        </p:nvCxnSpPr>
        <p:spPr>
          <a:xfrm flipV="1">
            <a:off x="4243646" y="3577173"/>
            <a:ext cx="335279" cy="4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3117271" y="3581400"/>
            <a:ext cx="4779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/>
          <p:cNvGrpSpPr/>
          <p:nvPr/>
        </p:nvGrpSpPr>
        <p:grpSpPr>
          <a:xfrm>
            <a:off x="1233055" y="4191000"/>
            <a:ext cx="734290" cy="935221"/>
            <a:chOff x="6705600" y="831234"/>
            <a:chExt cx="734290" cy="935221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 74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76" name="Straight Arrow Connector 75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76200" y="5123976"/>
                <a:ext cx="3048000" cy="1426609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Light has wave properties</a:t>
                </a:r>
              </a:p>
              <a:p>
                <a:pPr algn="ctr"/>
                <a:r>
                  <a:rPr lang="en-US" dirty="0" smtClean="0"/>
                  <a:t>frequency: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𝑣</m:t>
                    </m:r>
                  </m:oMath>
                </a14:m>
                <a:endParaRPr lang="en-US" dirty="0" smtClean="0"/>
              </a:p>
              <a:p>
                <a:pPr algn="ctr"/>
                <a:r>
                  <a:rPr lang="en-US" dirty="0" smtClean="0"/>
                  <a:t>wavelength: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𝜆</m:t>
                    </m:r>
                  </m:oMath>
                </a14:m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123976"/>
                <a:ext cx="3048000" cy="1426609"/>
              </a:xfrm>
              <a:prstGeom prst="rect">
                <a:avLst/>
              </a:prstGeom>
              <a:blipFill rotWithShape="1">
                <a:blip r:embed="rId3"/>
                <a:stretch>
                  <a:fillRect l="-1992" t="-1695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144980" y="5126221"/>
            <a:ext cx="5895115" cy="1311256"/>
            <a:chOff x="3144980" y="5126221"/>
            <a:chExt cx="5895115" cy="1311256"/>
          </a:xfrm>
        </p:grpSpPr>
        <p:grpSp>
          <p:nvGrpSpPr>
            <p:cNvPr id="80" name="Group 79"/>
            <p:cNvGrpSpPr/>
            <p:nvPr/>
          </p:nvGrpSpPr>
          <p:grpSpPr>
            <a:xfrm>
              <a:off x="3553690" y="5608680"/>
              <a:ext cx="685800" cy="457200"/>
              <a:chOff x="6068290" y="1944707"/>
              <a:chExt cx="685800" cy="457200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60682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83" name="Straight Connector 82"/>
            <p:cNvCxnSpPr>
              <a:endCxn id="81" idx="2"/>
            </p:cNvCxnSpPr>
            <p:nvPr/>
          </p:nvCxnSpPr>
          <p:spPr>
            <a:xfrm flipV="1">
              <a:off x="3144980" y="5837280"/>
              <a:ext cx="436420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81" idx="6"/>
            </p:cNvCxnSpPr>
            <p:nvPr/>
          </p:nvCxnSpPr>
          <p:spPr>
            <a:xfrm flipV="1">
              <a:off x="4191000" y="5833053"/>
              <a:ext cx="381000" cy="42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/>
                <p:cNvSpPr txBox="1"/>
                <p:nvPr/>
              </p:nvSpPr>
              <p:spPr>
                <a:xfrm>
                  <a:off x="4572000" y="5126221"/>
                  <a:ext cx="4468095" cy="1311256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/>
                    <a:t>Matter has wave properties</a:t>
                  </a:r>
                </a:p>
                <a:p>
                  <a:pPr algn="ctr"/>
                  <a:r>
                    <a:rPr lang="en-US" dirty="0" smtClean="0"/>
                    <a:t>wavelength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𝜆</m:t>
                        </m:r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8" name="TextBox 8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0" y="5126221"/>
                  <a:ext cx="4468095" cy="131125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3226"/>
                  </a:stretch>
                </a:blip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8803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81000" y="76200"/>
            <a:ext cx="7924800" cy="990600"/>
            <a:chOff x="381000" y="76200"/>
            <a:chExt cx="7924800" cy="990600"/>
          </a:xfrm>
        </p:grpSpPr>
        <p:sp>
          <p:nvSpPr>
            <p:cNvPr id="4" name="Left-Right Arrow 3"/>
            <p:cNvSpPr/>
            <p:nvPr/>
          </p:nvSpPr>
          <p:spPr>
            <a:xfrm>
              <a:off x="3276600" y="76200"/>
              <a:ext cx="2057400" cy="990600"/>
            </a:xfrm>
            <a:prstGeom prst="leftRightArrow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61505" y="279345"/>
              <a:ext cx="1385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E=mc</a:t>
              </a:r>
              <a:r>
                <a:rPr lang="en-US" sz="3200" baseline="30000" dirty="0" smtClean="0"/>
                <a:t>2</a:t>
              </a:r>
              <a:endParaRPr lang="en-US" sz="3200" baseline="30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1000" y="304800"/>
              <a:ext cx="2694712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Energy has mass</a:t>
              </a:r>
              <a:endParaRPr lang="en-US" sz="2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91200" y="304800"/>
              <a:ext cx="2514600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Mass is energy</a:t>
              </a:r>
              <a:endParaRPr lang="en-US" sz="28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3126" y="1782770"/>
            <a:ext cx="3048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Light from a hot source is continuous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82770"/>
            <a:ext cx="4696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Matter appears to be continuous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705600" y="831234"/>
            <a:ext cx="734290" cy="935221"/>
            <a:chOff x="6705600" y="831234"/>
            <a:chExt cx="734290" cy="935221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4572000" y="3200400"/>
            <a:ext cx="446809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Atomic theory requires matter to be particulate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76200" y="2914176"/>
                <a:ext cx="3048000" cy="1276824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Light is particulate</a:t>
                </a:r>
              </a:p>
              <a:p>
                <a:pPr algn="ctr"/>
                <a:r>
                  <a:rPr lang="en-US" dirty="0" smtClean="0"/>
                  <a:t>mass: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h𝑣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algn="ctr"/>
                <a:r>
                  <a:rPr lang="en-US" dirty="0"/>
                  <a:t>m</a:t>
                </a:r>
                <a:r>
                  <a:rPr lang="en-US" dirty="0" smtClean="0"/>
                  <a:t>omentum: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914176"/>
                <a:ext cx="3048000" cy="1276824"/>
              </a:xfrm>
              <a:prstGeom prst="rect">
                <a:avLst/>
              </a:prstGeom>
              <a:blipFill rotWithShape="1">
                <a:blip r:embed="rId2"/>
                <a:stretch>
                  <a:fillRect l="-2988" t="-3302" b="-472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/>
          <p:cNvGrpSpPr/>
          <p:nvPr/>
        </p:nvGrpSpPr>
        <p:grpSpPr>
          <a:xfrm>
            <a:off x="1302326" y="849789"/>
            <a:ext cx="734290" cy="935221"/>
            <a:chOff x="6705600" y="831234"/>
            <a:chExt cx="734290" cy="93522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705600" y="2265179"/>
            <a:ext cx="734290" cy="935221"/>
            <a:chOff x="6705600" y="831234"/>
            <a:chExt cx="734290" cy="935221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but</a:t>
                </a:r>
                <a:endParaRPr lang="en-US" dirty="0"/>
              </a:p>
            </p:txBody>
          </p:sp>
        </p:grpSp>
        <p:cxnSp>
          <p:nvCxnSpPr>
            <p:cNvPr id="55" name="Straight Arrow Connector 5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581400" y="3352800"/>
            <a:ext cx="685800" cy="457200"/>
            <a:chOff x="6068290" y="1944707"/>
            <a:chExt cx="685800" cy="457200"/>
          </a:xfrm>
        </p:grpSpPr>
        <p:sp>
          <p:nvSpPr>
            <p:cNvPr id="62" name="Oval 61"/>
            <p:cNvSpPr/>
            <p:nvPr/>
          </p:nvSpPr>
          <p:spPr>
            <a:xfrm>
              <a:off x="6096000" y="1944707"/>
              <a:ext cx="6096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068290" y="1984414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and</a:t>
              </a:r>
              <a:endParaRPr lang="en-US" dirty="0"/>
            </a:p>
          </p:txBody>
        </p:sp>
      </p:grpSp>
      <p:cxnSp>
        <p:nvCxnSpPr>
          <p:cNvPr id="64" name="Straight Connector 63"/>
          <p:cNvCxnSpPr/>
          <p:nvPr/>
        </p:nvCxnSpPr>
        <p:spPr>
          <a:xfrm flipV="1">
            <a:off x="4243646" y="3577173"/>
            <a:ext cx="335279" cy="4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3117271" y="3581400"/>
            <a:ext cx="4779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/>
          <p:cNvGrpSpPr/>
          <p:nvPr/>
        </p:nvGrpSpPr>
        <p:grpSpPr>
          <a:xfrm>
            <a:off x="1233055" y="4191000"/>
            <a:ext cx="734290" cy="935221"/>
            <a:chOff x="6705600" y="831234"/>
            <a:chExt cx="734290" cy="935221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 74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76" name="Straight Arrow Connector 75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76200" y="5123976"/>
                <a:ext cx="3048000" cy="1426609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Light has wave properties</a:t>
                </a:r>
              </a:p>
              <a:p>
                <a:pPr algn="ctr"/>
                <a:r>
                  <a:rPr lang="en-US" dirty="0" smtClean="0"/>
                  <a:t>frequency: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𝑣</m:t>
                    </m:r>
                  </m:oMath>
                </a14:m>
                <a:endParaRPr lang="en-US" dirty="0" smtClean="0"/>
              </a:p>
              <a:p>
                <a:pPr algn="ctr"/>
                <a:r>
                  <a:rPr lang="en-US" dirty="0" smtClean="0"/>
                  <a:t>wavelength: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𝜆</m:t>
                    </m:r>
                  </m:oMath>
                </a14:m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123976"/>
                <a:ext cx="3048000" cy="1426609"/>
              </a:xfrm>
              <a:prstGeom prst="rect">
                <a:avLst/>
              </a:prstGeom>
              <a:blipFill rotWithShape="1">
                <a:blip r:embed="rId3"/>
                <a:stretch>
                  <a:fillRect l="-1992" t="-1695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144980" y="5126221"/>
            <a:ext cx="5895115" cy="1311256"/>
            <a:chOff x="3144980" y="5126221"/>
            <a:chExt cx="5895115" cy="1311256"/>
          </a:xfrm>
        </p:grpSpPr>
        <p:grpSp>
          <p:nvGrpSpPr>
            <p:cNvPr id="80" name="Group 79"/>
            <p:cNvGrpSpPr/>
            <p:nvPr/>
          </p:nvGrpSpPr>
          <p:grpSpPr>
            <a:xfrm>
              <a:off x="3553690" y="5608680"/>
              <a:ext cx="685800" cy="457200"/>
              <a:chOff x="6068290" y="1944707"/>
              <a:chExt cx="685800" cy="457200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60682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83" name="Straight Connector 82"/>
            <p:cNvCxnSpPr>
              <a:endCxn id="81" idx="2"/>
            </p:cNvCxnSpPr>
            <p:nvPr/>
          </p:nvCxnSpPr>
          <p:spPr>
            <a:xfrm flipV="1">
              <a:off x="3144980" y="5837280"/>
              <a:ext cx="436420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81" idx="6"/>
            </p:cNvCxnSpPr>
            <p:nvPr/>
          </p:nvCxnSpPr>
          <p:spPr>
            <a:xfrm flipV="1">
              <a:off x="4191000" y="5833053"/>
              <a:ext cx="381000" cy="42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/>
                <p:cNvSpPr txBox="1"/>
                <p:nvPr/>
              </p:nvSpPr>
              <p:spPr>
                <a:xfrm>
                  <a:off x="4572000" y="5126221"/>
                  <a:ext cx="4468095" cy="1311256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/>
                    <a:t>Matter has wave properties</a:t>
                  </a:r>
                </a:p>
                <a:p>
                  <a:pPr algn="ctr"/>
                  <a:r>
                    <a:rPr lang="en-US" dirty="0" smtClean="0"/>
                    <a:t>wavelength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𝜆</m:t>
                        </m:r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8" name="TextBox 8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0" y="5126221"/>
                  <a:ext cx="4468095" cy="131125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3226"/>
                  </a:stretch>
                </a:blip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TextBox 8"/>
          <p:cNvSpPr txBox="1"/>
          <p:nvPr/>
        </p:nvSpPr>
        <p:spPr>
          <a:xfrm rot="20069562">
            <a:off x="1257301" y="2009244"/>
            <a:ext cx="6248400" cy="415498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8800" dirty="0" smtClean="0"/>
              <a:t>Enter Quantum Mechanics!!!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37077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sp>
        <p:nvSpPr>
          <p:cNvPr id="89" name="TextBox 88"/>
          <p:cNvSpPr txBox="1"/>
          <p:nvPr/>
        </p:nvSpPr>
        <p:spPr>
          <a:xfrm>
            <a:off x="1804556" y="1600200"/>
            <a:ext cx="5486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Since energy and mass are the same thing, the conservation laws of the two are now bonded </a:t>
            </a:r>
            <a:endParaRPr lang="en-US" sz="3200" dirty="0"/>
          </a:p>
        </p:txBody>
      </p:sp>
      <p:sp>
        <p:nvSpPr>
          <p:cNvPr id="90" name="TextBox 89"/>
          <p:cNvSpPr txBox="1"/>
          <p:nvPr/>
        </p:nvSpPr>
        <p:spPr>
          <a:xfrm>
            <a:off x="1804556" y="3505200"/>
            <a:ext cx="548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Physics and chemistry got married!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4689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9" grpId="0"/>
      <p:bldP spid="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grpSp>
        <p:nvGrpSpPr>
          <p:cNvPr id="2" name="Group 1"/>
          <p:cNvGrpSpPr/>
          <p:nvPr/>
        </p:nvGrpSpPr>
        <p:grpSpPr>
          <a:xfrm>
            <a:off x="83126" y="849789"/>
            <a:ext cx="3048000" cy="1763978"/>
            <a:chOff x="83126" y="849789"/>
            <a:chExt cx="3048000" cy="1763978"/>
          </a:xfrm>
        </p:grpSpPr>
        <p:sp>
          <p:nvSpPr>
            <p:cNvPr id="12" name="TextBox 11"/>
            <p:cNvSpPr txBox="1"/>
            <p:nvPr/>
          </p:nvSpPr>
          <p:spPr>
            <a:xfrm>
              <a:off x="83126" y="1782770"/>
              <a:ext cx="3048000" cy="8309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Light from a hot source is continuous</a:t>
              </a:r>
              <a:endParaRPr lang="en-US" sz="2400" dirty="0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302326" y="849789"/>
              <a:ext cx="734290" cy="935221"/>
              <a:chOff x="6705600" y="831234"/>
              <a:chExt cx="734290" cy="935221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7010400" y="831234"/>
                <a:ext cx="0" cy="20874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>
              <a:xfrm>
                <a:off x="6705600" y="1039980"/>
                <a:ext cx="734290" cy="457200"/>
                <a:chOff x="6096000" y="1944707"/>
                <a:chExt cx="734290" cy="457200"/>
              </a:xfrm>
            </p:grpSpPr>
            <p:sp>
              <p:nvSpPr>
                <p:cNvPr id="50" name="Oval 49"/>
                <p:cNvSpPr/>
                <p:nvPr/>
              </p:nvSpPr>
              <p:spPr>
                <a:xfrm>
                  <a:off x="6096000" y="1944707"/>
                  <a:ext cx="609600" cy="457200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6144490" y="1984414"/>
                  <a:ext cx="685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and</a:t>
                  </a:r>
                  <a:endParaRPr lang="en-US" dirty="0"/>
                </a:p>
              </p:txBody>
            </p:sp>
          </p:grpSp>
          <p:cxnSp>
            <p:nvCxnSpPr>
              <p:cNvPr id="49" name="Straight Arrow Connector 48"/>
              <p:cNvCxnSpPr/>
              <p:nvPr/>
            </p:nvCxnSpPr>
            <p:spPr>
              <a:xfrm>
                <a:off x="7010400" y="1506352"/>
                <a:ext cx="0" cy="26010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TextBox 57"/>
          <p:cNvSpPr txBox="1"/>
          <p:nvPr/>
        </p:nvSpPr>
        <p:spPr>
          <a:xfrm>
            <a:off x="4052455" y="1404188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Blackbody radiation shows a continuous spectrum</a:t>
            </a:r>
            <a:endParaRPr lang="en-US" sz="3200" dirty="0"/>
          </a:p>
        </p:txBody>
      </p:sp>
      <p:sp>
        <p:nvSpPr>
          <p:cNvPr id="59" name="TextBox 58"/>
          <p:cNvSpPr txBox="1"/>
          <p:nvPr/>
        </p:nvSpPr>
        <p:spPr>
          <a:xfrm>
            <a:off x="4052455" y="2882528"/>
            <a:ext cx="4267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Radiation intensity from a given source changes with temperature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0606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126" y="1782770"/>
            <a:ext cx="3048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Light from a hot source is continuous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82770"/>
            <a:ext cx="4696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Matter appears to be continuous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705600" y="831234"/>
            <a:ext cx="734290" cy="935221"/>
            <a:chOff x="6705600" y="831234"/>
            <a:chExt cx="734290" cy="935221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1302326" y="849789"/>
            <a:ext cx="734290" cy="935221"/>
            <a:chOff x="6705600" y="831234"/>
            <a:chExt cx="734290" cy="93522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5334000" y="2611441"/>
            <a:ext cx="3352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Smaller and smaller pieces of a type of stuff look the same.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139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126" y="1782770"/>
            <a:ext cx="3048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Light from a hot source is continuous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82770"/>
            <a:ext cx="4696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Matter appears to be continuous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705600" y="831234"/>
            <a:ext cx="734290" cy="935221"/>
            <a:chOff x="6705600" y="831234"/>
            <a:chExt cx="734290" cy="935221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1302326" y="849789"/>
            <a:ext cx="734290" cy="935221"/>
            <a:chOff x="6705600" y="831234"/>
            <a:chExt cx="734290" cy="93522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4572000" y="2265179"/>
            <a:ext cx="4468095" cy="1766218"/>
            <a:chOff x="4572000" y="2265179"/>
            <a:chExt cx="4468095" cy="1766218"/>
          </a:xfrm>
        </p:grpSpPr>
        <p:sp>
          <p:nvSpPr>
            <p:cNvPr id="30" name="TextBox 29"/>
            <p:cNvSpPr txBox="1"/>
            <p:nvPr/>
          </p:nvSpPr>
          <p:spPr>
            <a:xfrm>
              <a:off x="4572000" y="3200400"/>
              <a:ext cx="4468095" cy="8309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Atomic theory requires matter to be particulate</a:t>
              </a:r>
              <a:endParaRPr lang="en-US" sz="2400" dirty="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6705600" y="2265179"/>
              <a:ext cx="734290" cy="935221"/>
              <a:chOff x="6705600" y="831234"/>
              <a:chExt cx="734290" cy="935221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7010400" y="831234"/>
                <a:ext cx="0" cy="20874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 53"/>
              <p:cNvGrpSpPr/>
              <p:nvPr/>
            </p:nvGrpSpPr>
            <p:grpSpPr>
              <a:xfrm>
                <a:off x="6705600" y="1039980"/>
                <a:ext cx="734290" cy="457200"/>
                <a:chOff x="6096000" y="1944707"/>
                <a:chExt cx="734290" cy="457200"/>
              </a:xfrm>
            </p:grpSpPr>
            <p:sp>
              <p:nvSpPr>
                <p:cNvPr id="56" name="Oval 55"/>
                <p:cNvSpPr/>
                <p:nvPr/>
              </p:nvSpPr>
              <p:spPr>
                <a:xfrm>
                  <a:off x="6096000" y="1944707"/>
                  <a:ext cx="609600" cy="457200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6144490" y="1984414"/>
                  <a:ext cx="685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but</a:t>
                  </a:r>
                  <a:endParaRPr lang="en-US" dirty="0"/>
                </a:p>
              </p:txBody>
            </p:sp>
          </p:grpSp>
          <p:cxnSp>
            <p:nvCxnSpPr>
              <p:cNvPr id="55" name="Straight Arrow Connector 54"/>
              <p:cNvCxnSpPr/>
              <p:nvPr/>
            </p:nvCxnSpPr>
            <p:spPr>
              <a:xfrm>
                <a:off x="7010400" y="1506352"/>
                <a:ext cx="0" cy="26010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TextBox 57"/>
          <p:cNvSpPr txBox="1"/>
          <p:nvPr/>
        </p:nvSpPr>
        <p:spPr>
          <a:xfrm>
            <a:off x="737756" y="2882964"/>
            <a:ext cx="31484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While matter looks continuous, its properties are explained with a particulate model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684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/>
          <p:cNvSpPr/>
          <p:nvPr/>
        </p:nvSpPr>
        <p:spPr>
          <a:xfrm>
            <a:off x="3276600" y="76200"/>
            <a:ext cx="2057400" cy="990600"/>
          </a:xfrm>
          <a:prstGeom prst="left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61505" y="279345"/>
            <a:ext cx="138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6947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Energy has mass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04800"/>
            <a:ext cx="2514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Mass is energy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126" y="1782770"/>
            <a:ext cx="3048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Light from a hot source is continuous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1782770"/>
            <a:ext cx="4696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Matter appears to be continuous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705600" y="831234"/>
            <a:ext cx="734290" cy="935221"/>
            <a:chOff x="6705600" y="831234"/>
            <a:chExt cx="734290" cy="935221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4572000" y="3200400"/>
            <a:ext cx="446809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Atomic theory requires matter to be particulate</a:t>
            </a:r>
            <a:endParaRPr lang="en-US" sz="24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1302326" y="849789"/>
            <a:ext cx="734290" cy="935221"/>
            <a:chOff x="6705600" y="831234"/>
            <a:chExt cx="734290" cy="93522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</a:t>
                </a:r>
                <a:endParaRPr lang="en-US" dirty="0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705600" y="2265179"/>
            <a:ext cx="734290" cy="935221"/>
            <a:chOff x="6705600" y="831234"/>
            <a:chExt cx="734290" cy="935221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7010400" y="831234"/>
              <a:ext cx="0" cy="2087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6705600" y="1039980"/>
              <a:ext cx="734290" cy="457200"/>
              <a:chOff x="6096000" y="1944707"/>
              <a:chExt cx="734290" cy="457200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1444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but</a:t>
                </a:r>
                <a:endParaRPr lang="en-US" dirty="0"/>
              </a:p>
            </p:txBody>
          </p:sp>
        </p:grpSp>
        <p:cxnSp>
          <p:nvCxnSpPr>
            <p:cNvPr id="55" name="Straight Arrow Connector 54"/>
            <p:cNvCxnSpPr/>
            <p:nvPr/>
          </p:nvCxnSpPr>
          <p:spPr>
            <a:xfrm>
              <a:off x="7010400" y="1506352"/>
              <a:ext cx="0" cy="260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76200" y="3161674"/>
            <a:ext cx="4502725" cy="830997"/>
            <a:chOff x="76200" y="3161674"/>
            <a:chExt cx="4502725" cy="830997"/>
          </a:xfrm>
        </p:grpSpPr>
        <p:sp>
          <p:nvSpPr>
            <p:cNvPr id="44" name="TextBox 43"/>
            <p:cNvSpPr txBox="1"/>
            <p:nvPr/>
          </p:nvSpPr>
          <p:spPr>
            <a:xfrm>
              <a:off x="76200" y="3161674"/>
              <a:ext cx="3054926" cy="83099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Is light also particulate?</a:t>
              </a:r>
              <a:endParaRPr lang="en-US" sz="2400" dirty="0" smtClean="0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3581400" y="3352800"/>
              <a:ext cx="685800" cy="457200"/>
              <a:chOff x="6068290" y="1944707"/>
              <a:chExt cx="685800" cy="457200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6096000" y="1944707"/>
                <a:ext cx="609600" cy="4572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068290" y="1984414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so</a:t>
                </a:r>
                <a:endParaRPr lang="en-US" dirty="0"/>
              </a:p>
            </p:txBody>
          </p:sp>
        </p:grpSp>
        <p:cxnSp>
          <p:nvCxnSpPr>
            <p:cNvPr id="64" name="Straight Connector 63"/>
            <p:cNvCxnSpPr/>
            <p:nvPr/>
          </p:nvCxnSpPr>
          <p:spPr>
            <a:xfrm flipV="1">
              <a:off x="4243646" y="3577173"/>
              <a:ext cx="335279" cy="42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H="1">
              <a:off x="3117271" y="3581400"/>
              <a:ext cx="47798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2286000" y="42672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Now, we must confront the essential question…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9063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for a little derivation =D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295400" y="1295400"/>
            <a:ext cx="6553200" cy="954107"/>
            <a:chOff x="1295400" y="1295400"/>
            <a:chExt cx="6553200" cy="954107"/>
          </a:xfrm>
        </p:grpSpPr>
        <p:sp>
          <p:nvSpPr>
            <p:cNvPr id="4" name="TextBox 3"/>
            <p:cNvSpPr txBox="1"/>
            <p:nvPr/>
          </p:nvSpPr>
          <p:spPr>
            <a:xfrm>
              <a:off x="1295400" y="1295400"/>
              <a:ext cx="1981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E=mc</a:t>
              </a:r>
              <a:r>
                <a:rPr lang="en-US" sz="3200" baseline="30000" dirty="0" smtClean="0"/>
                <a:t>2</a:t>
              </a:r>
              <a:endParaRPr lang="en-US" sz="3200" baseline="30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05200" y="1295400"/>
              <a:ext cx="43434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The general equation for the light-energy relationship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4473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for a little derivation =D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2954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E=mc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grpSp>
        <p:nvGrpSpPr>
          <p:cNvPr id="7" name="Group 6"/>
          <p:cNvGrpSpPr/>
          <p:nvPr/>
        </p:nvGrpSpPr>
        <p:grpSpPr>
          <a:xfrm>
            <a:off x="1274618" y="1752600"/>
            <a:ext cx="6546273" cy="1815882"/>
            <a:chOff x="1274618" y="1752600"/>
            <a:chExt cx="6546273" cy="1815882"/>
          </a:xfrm>
        </p:grpSpPr>
        <p:sp>
          <p:nvSpPr>
            <p:cNvPr id="5" name="TextBox 4"/>
            <p:cNvSpPr txBox="1"/>
            <p:nvPr/>
          </p:nvSpPr>
          <p:spPr>
            <a:xfrm>
              <a:off x="1274618" y="1880175"/>
              <a:ext cx="1981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E=h</a:t>
              </a:r>
              <a:r>
                <a:rPr lang="el-GR" sz="3200" dirty="0" smtClean="0"/>
                <a:t>ν</a:t>
              </a:r>
              <a:endParaRPr lang="en-US" sz="3200" baseline="30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77491" y="1752600"/>
              <a:ext cx="434340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For light, energy is proportional to Planck’s constant (h) times frequency (</a:t>
              </a:r>
              <a:r>
                <a:rPr lang="el-GR" sz="2800" dirty="0" smtClean="0"/>
                <a:t>ν</a:t>
              </a:r>
              <a:r>
                <a:rPr lang="en-US" sz="2800" dirty="0" smtClean="0"/>
                <a:t>)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6520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1167</Words>
  <Application>Microsoft Office PowerPoint</Application>
  <PresentationFormat>On-screen Show (4:3)</PresentationFormat>
  <Paragraphs>220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Wave Particle Duality*</vt:lpstr>
      <vt:lpstr>“Energy transfer is accompanied by a mass transfer and every mass, whether moving or not, represents a store of energy”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 for a little derivation =D</vt:lpstr>
      <vt:lpstr>Now for a little derivation =D</vt:lpstr>
      <vt:lpstr>Now for a little derivation =D</vt:lpstr>
      <vt:lpstr>Now for a little derivation =D</vt:lpstr>
      <vt:lpstr>PowerPoint Presentation</vt:lpstr>
      <vt:lpstr>This calls for another derivation ^.^</vt:lpstr>
      <vt:lpstr>PowerPoint Presentation</vt:lpstr>
      <vt:lpstr>Now, let’s play pool XP</vt:lpstr>
      <vt:lpstr>…and parallel that to the scattering of light</vt:lpstr>
      <vt:lpstr>PowerPoint Presentation</vt:lpstr>
      <vt:lpstr>PowerPoint Presentation</vt:lpstr>
      <vt:lpstr>Let’s make sure we define the matter-wave property relationship :-]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</dc:creator>
  <cp:lastModifiedBy>Allison</cp:lastModifiedBy>
  <cp:revision>35</cp:revision>
  <dcterms:created xsi:type="dcterms:W3CDTF">2011-07-16T18:39:40Z</dcterms:created>
  <dcterms:modified xsi:type="dcterms:W3CDTF">2011-07-17T03:21:10Z</dcterms:modified>
</cp:coreProperties>
</file>